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3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94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GitHub 팀 프로젝트 </a:t>
            </a:r>
            <a:r>
              <a:rPr lang="en-US" sz="3200" b="1" dirty="0" err="1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환경</a:t>
            </a: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설정</a:t>
            </a:r>
            <a:endParaRPr lang="en-US" sz="3200" b="1" dirty="0">
              <a:solidFill>
                <a:srgbClr val="FFFFFF"/>
              </a:solidFill>
              <a:latin typeface="+mj-ea"/>
              <a:ea typeface="+mj-ea"/>
              <a:cs typeface="Saira Medium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3200" b="1" dirty="0" err="1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그리고</a:t>
            </a: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 협업 가이드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팀 프로젝트 관리를 위한 GitHub 환경 설정과 협업 방식을 정리합니다.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리포지토리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 생성부터 작업물 관리, 협업 규칙까지 구성합니다.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930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효과적인 GitHub 협업의 핵심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문서화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모든 작업과 의사결정 과정을 README, 회의록 등으로 기록하여 팀원 모두가 참조할 수 있게 합니다.</a:t>
            </a:r>
            <a:endParaRPr lang="en-US" sz="1750" b="1" dirty="0">
              <a:latin typeface="+mj-ea"/>
              <a:ea typeface="+mj-ea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코드 표준화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주석을 통한 공유와 통합으로 코드의 가독성과 유지보수성을 높입니다.</a:t>
            </a:r>
            <a:endParaRPr lang="en-US" sz="1750" b="1" dirty="0">
              <a:latin typeface="+mj-ea"/>
              <a:ea typeface="+mj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브랜치 관리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체계적인 브랜치 전략으로 작업 충돌을 방지하고 효율적인 협업 환경을 구축합니다.</a:t>
            </a:r>
            <a:endParaRPr lang="en-US" sz="1750" b="1" dirty="0">
              <a:latin typeface="+mj-ea"/>
              <a:ea typeface="+mj-ea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소통과 공유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정기적인 미팅과 지식 공유로 팀 전체의 역량을 향상시키고 프로젝트의 성공 가능성을 높입니다.</a:t>
            </a:r>
            <a:endParaRPr lang="en-US" sz="1750" b="1" dirty="0">
              <a:latin typeface="+mj-ea"/>
              <a:ea typeface="+mj-ea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393"/>
            <a:ext cx="6669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팀 프로젝트 리포지토리 생성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448776"/>
            <a:ext cx="4196358" cy="226814"/>
          </a:xfrm>
          <a:prstGeom prst="roundRect">
            <a:avLst>
              <a:gd name="adj" fmla="val 9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0604" y="5902404"/>
            <a:ext cx="2874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GitHub 리포지토리 생성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6392823"/>
            <a:ext cx="38597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GitHub에 로그인하고 Repositories 페이지에서 새 리포지토리를 생성합니다. 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5108496"/>
            <a:ext cx="4196358" cy="226814"/>
          </a:xfrm>
          <a:prstGeom prst="roundRect">
            <a:avLst>
              <a:gd name="adj" fmla="val 9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5443776" y="5562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팀원 초대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43776" y="6052542"/>
            <a:ext cx="38597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리포지토리 Settings 페이지에서 팀원들을 초대하여 협업 환경을 구성합니다.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40133" y="4768334"/>
            <a:ext cx="4196358" cy="226814"/>
          </a:xfrm>
          <a:prstGeom prst="roundRect">
            <a:avLst>
              <a:gd name="adj" fmla="val 9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9866948" y="5221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로컬 저장소 설정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66948" y="5712381"/>
            <a:ext cx="374273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Git 설치 후 터미널에서 </a:t>
            </a: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clone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 명령어로 로컬 저장소를 설정합니다.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5669"/>
            <a:ext cx="6805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브랜치 관리 및 작업물 업로드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821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C8337"/>
                </a:solidFill>
                <a:latin typeface="+mj-ea"/>
                <a:ea typeface="+mj-ea"/>
                <a:cs typeface="Saira Medium" pitchFamily="34" charset="-120"/>
              </a:rPr>
              <a:t>브랜치 생성 및 관리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402568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메인 브랜치로 이동: 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checkout main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222909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새 브랜치 생성: 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checkout -b 새 브랜치 이름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043249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브랜치 확인: 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branch -a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 (</a:t>
            </a:r>
            <a:r>
              <a:rPr lang="en-US" sz="1750" b="1" dirty="0" err="1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로컬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)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branch -r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 (원격)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6171925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원격 연결: 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branch --set-upstream-to origin/main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2821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C8337"/>
                </a:solidFill>
                <a:latin typeface="+mj-ea"/>
                <a:ea typeface="+mj-ea"/>
                <a:cs typeface="Saira Medium" pitchFamily="34" charset="-120"/>
              </a:rPr>
              <a:t>작업물 업로드 과정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3402568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파일 추가: 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add .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 또는 </a:t>
            </a: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add 파일명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6321" y="4222909"/>
            <a:ext cx="35015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상태 확인: 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status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56321" y="5034235"/>
            <a:ext cx="3628460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커밋: 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commit -m "[작업자명] 내용"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56321" y="585457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푸시: git push origin 브랜치 이름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8809"/>
            <a:ext cx="6805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작업물 합치기 및 저장소 갱신</a:t>
            </a:r>
            <a:endParaRPr lang="en-US" sz="3200" b="1" dirty="0">
              <a:latin typeface="+mj-ea"/>
              <a:ea typeface="+mj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121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45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Pull Request 생성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373570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브랜치에 작업물 업로드 후 GitHub에서 Compare &amp; pull request 버튼을 클릭하여 PR을 생성합니다.</a:t>
            </a:r>
            <a:endParaRPr lang="en-US" sz="1750" b="1" dirty="0">
              <a:latin typeface="+mj-ea"/>
              <a:ea typeface="+mj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1121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45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코드 리뷰 및 승인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42014" y="373570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팀원들의 코드 리뷰 후 승인을 받습니다.</a:t>
            </a:r>
            <a:endParaRPr lang="en-US" sz="1750" b="1" dirty="0">
              <a:latin typeface="+mj-ea"/>
              <a:ea typeface="+mj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8832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22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메인 브랜치에 병합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20604" y="631281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승인 후 메인 브랜치에 작업물이 병합됩니다.</a:t>
            </a:r>
            <a:endParaRPr lang="en-US" sz="1750" b="1" dirty="0">
              <a:latin typeface="+mj-ea"/>
              <a:ea typeface="+mj-ea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8832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22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로컬 저장소 갱신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542014" y="6312813"/>
            <a:ext cx="6067782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pull origin main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으로 메인 브랜치를, </a:t>
            </a: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git pull origin 자기 브랜치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로 자신의 브랜치를 최신으로 갱신합니다.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2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협업 진행의 큰 그림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542699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51084" y="279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데이터 준비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51084" y="329041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Kaggle에서 데이터 다운로드 후 data/ 폴더에 저장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28548" y="2542699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7685842" y="279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개별 작업 진행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85842" y="329041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각자의 작업 환경에서 Step 1~6, 기초 통계, 데이터 시각화 코드 작성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4500324"/>
            <a:ext cx="6407944" cy="1367909"/>
          </a:xfrm>
          <a:prstGeom prst="roundRect">
            <a:avLst>
              <a:gd name="adj" fmla="val 14924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1051084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코드 문서화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51084" y="524803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다른 팀원이 이해할 수 있도록 상세한 주석 작성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8548" y="4500324"/>
            <a:ext cx="6408063" cy="1367909"/>
          </a:xfrm>
          <a:prstGeom prst="roundRect">
            <a:avLst>
              <a:gd name="adj" fmla="val 14924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7685842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작업물 통합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85842" y="524803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개인 폴더에 저장된 작업물을 하나의 파일로 통합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61233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C8337"/>
                </a:solidFill>
                <a:latin typeface="+mj-ea"/>
                <a:ea typeface="+mj-ea"/>
                <a:cs typeface="Roboto" pitchFamily="34" charset="-120"/>
              </a:rPr>
              <a:t>※ 공통화의 이유: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 팀 프로젝트 분업 시 개인의 능력이 특정 부분에 집중될 수 있습니다. 이러한 분절화 방지와 개인 발전을 위해 지식 경영의 공통화를 원칙으로 합니다.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4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3311843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폴더 구조 설계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60095" y="4316254"/>
            <a:ext cx="6446520" cy="1312307"/>
          </a:xfrm>
          <a:prstGeom prst="roundRect">
            <a:avLst>
              <a:gd name="adj" fmla="val 14894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60095" y="4316254"/>
            <a:ext cx="121920" cy="1312307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129665" y="456390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데이터 폴더</a:t>
            </a:r>
            <a:endParaRPr lang="en-US" sz="2100" b="1" dirty="0">
              <a:latin typeface="+mj-ea"/>
              <a:ea typeface="+mj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29665" y="5033486"/>
            <a:ext cx="582930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data/ - 원본 및 전처리 데이터 저장</a:t>
            </a:r>
            <a:endParaRPr lang="en-US" sz="1700" b="1" dirty="0">
              <a:latin typeface="+mj-ea"/>
              <a:ea typeface="+mj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3785" y="4316254"/>
            <a:ext cx="6446520" cy="1312307"/>
          </a:xfrm>
          <a:prstGeom prst="roundRect">
            <a:avLst>
              <a:gd name="adj" fmla="val 14894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7423785" y="4316254"/>
            <a:ext cx="121920" cy="1312307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7793355" y="456390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개인 작업 공간</a:t>
            </a:r>
            <a:endParaRPr lang="en-US" sz="2100" b="1" dirty="0">
              <a:latin typeface="+mj-ea"/>
              <a:ea typeface="+mj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93355" y="5033486"/>
            <a:ext cx="582930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각 팀원별 폴더 (hobi2k/, jaewonyootime/, kooljk/, sihun/)</a:t>
            </a:r>
            <a:endParaRPr lang="en-US" sz="1700" b="1" dirty="0">
              <a:latin typeface="+mj-ea"/>
              <a:ea typeface="+mj-ea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60095" y="5845731"/>
            <a:ext cx="6446520" cy="1789986"/>
          </a:xfrm>
          <a:prstGeom prst="roundRect">
            <a:avLst>
              <a:gd name="adj" fmla="val 1092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760095" y="5845731"/>
            <a:ext cx="121920" cy="1789986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129665" y="609338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결과물 저장소</a:t>
            </a:r>
            <a:endParaRPr lang="en-US" sz="2100" b="1" dirty="0">
              <a:latin typeface="+mj-ea"/>
              <a:ea typeface="+mj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29665" y="6562963"/>
            <a:ext cx="582930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results/ - 최종 결과물 저장</a:t>
            </a:r>
            <a:endParaRPr lang="en-US" sz="1700" b="1" dirty="0">
              <a:latin typeface="+mj-ea"/>
              <a:ea typeface="+mj-ea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23785" y="5845731"/>
            <a:ext cx="6446520" cy="1789986"/>
          </a:xfrm>
          <a:prstGeom prst="roundRect">
            <a:avLst>
              <a:gd name="adj" fmla="val 1092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7423785" y="5845731"/>
            <a:ext cx="121920" cy="1789986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7793355" y="609338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프로젝트 문서</a:t>
            </a:r>
            <a:endParaRPr lang="en-US" sz="2100" b="1" dirty="0">
              <a:latin typeface="+mj-ea"/>
              <a:ea typeface="+mj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793355" y="6562963"/>
            <a:ext cx="582930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README.md - 프로젝트 개요 및 가이드</a:t>
            </a:r>
            <a:endParaRPr lang="en-US" sz="1700" b="1" dirty="0">
              <a:latin typeface="+mj-ea"/>
              <a:ea typeface="+mj-ea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793355" y="7040642"/>
            <a:ext cx="582930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requirements.txt - GitHub 사용 가이드</a:t>
            </a:r>
            <a:endParaRPr lang="en-US" sz="17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54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분석 목표의 명확화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591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C8337"/>
                </a:solidFill>
                <a:latin typeface="+mj-ea"/>
                <a:ea typeface="+mj-ea"/>
                <a:cs typeface="Saira Medium" pitchFamily="34" charset="-120"/>
              </a:rPr>
              <a:t>Step 1~6 목표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1723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IMDB top 1000.csv 데이터 불러오기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397740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전체 영화 개수, 평균/최고/최저 평점 계산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7825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최고 평점 영화 목록 출력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52247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장르별 평균 평점 계산 및 정렬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56668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연도별 평균 평점 계산 및 정렬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80190" y="610909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연도별 평균 평점 변화 그래프 표현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42721" y="2591157"/>
            <a:ext cx="2880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C8337"/>
                </a:solidFill>
                <a:latin typeface="+mj-ea"/>
                <a:ea typeface="+mj-ea"/>
                <a:cs typeface="Saira Medium" pitchFamily="34" charset="-120"/>
              </a:rPr>
              <a:t>기초 통계 및 시각화 목표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42721" y="31723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데이터 프로파일링 및 전처리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42721" y="36144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시대별, 장르별 Rates, Votes, Gross 평균 시각화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42721" y="44196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장르 상관없이 Rates, Votes, Gross 평균 시각화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42721" y="52247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외부 지표와 데이터의 상관관계 분석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342721" y="60298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선, 히트맵, 바 차트 등을 활용한 가독성 높은 시각화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4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협업 규칙 설정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744385"/>
            <a:ext cx="3664744" cy="3325773"/>
          </a:xfrm>
          <a:prstGeom prst="roundRect">
            <a:avLst>
              <a:gd name="adj" fmla="val 613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43464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작업 원칙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43464" y="2484477"/>
            <a:ext cx="3165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각 팀원은 자신의 폴더에서만 작업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43464" y="3289578"/>
            <a:ext cx="3165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Pull Request를 통한 병합 진행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348" y="1744385"/>
            <a:ext cx="3664863" cy="3325773"/>
          </a:xfrm>
          <a:prstGeom prst="roundRect">
            <a:avLst>
              <a:gd name="adj" fmla="val 613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4935022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데이터/작업물 공유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35022" y="2484477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모든 데이터는 data/ 폴더 기준으로 공유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35022" y="3289578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원본 파일 수정 없이 전처리 후 새 파일 생성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35022" y="4094678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모든 공유 작업에 문서화 및 공통화 수행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5296972"/>
            <a:ext cx="7556421" cy="2237065"/>
          </a:xfrm>
          <a:prstGeom prst="roundRect">
            <a:avLst>
              <a:gd name="adj" fmla="val 912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43464" y="5546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커밋 메시지 규칙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3464" y="6037064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[작업자명] update 파일명: 문서/코드 추가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43464" y="6479262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[작업자명] fix 파일명: 오류 수정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43464" y="6921460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[작업자명] delete 파일명: 삭제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96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코드 병합 고려사항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3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C8337"/>
                </a:solidFill>
                <a:latin typeface="+mj-ea"/>
                <a:ea typeface="+mj-ea"/>
                <a:cs typeface="Saira Medium" pitchFamily="34" charset="-120"/>
              </a:rPr>
              <a:t>코드 병합 방법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165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타 팀원의 ipynb 파일과 병합하는 파이썬 코드를 작성하여 효율적인 통합 작업을 진행합니다.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7464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병합 코드는 GitHub 리포지토리에 공유합니다.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323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C8337"/>
                </a:solidFill>
                <a:latin typeface="+mj-ea"/>
                <a:ea typeface="+mj-ea"/>
                <a:cs typeface="Saira Medium" pitchFamily="34" charset="-120"/>
              </a:rPr>
              <a:t>작업 환경 간 호환성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816548"/>
            <a:ext cx="62447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리눅스 기반(Collab 포함): </a:t>
            </a: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!apt -y install fonts-nanum &gt; /dev/null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636889"/>
            <a:ext cx="62447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윈도우 기반: hobi2k/Fonts/에서 나눔고딕 설치 후 </a:t>
            </a: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mpl.rc('font', family='NanumGothic')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5449610"/>
            <a:ext cx="62447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맥 기반: Homebrew 설치 후 </a:t>
            </a: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brew install --cask font-nanum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674</Words>
  <Application>Microsoft Office PowerPoint</Application>
  <PresentationFormat>사용자 지정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HoSung Ahn</cp:lastModifiedBy>
  <cp:revision>4</cp:revision>
  <dcterms:created xsi:type="dcterms:W3CDTF">2025-09-02T14:09:34Z</dcterms:created>
  <dcterms:modified xsi:type="dcterms:W3CDTF">2025-09-03T10:40:37Z</dcterms:modified>
</cp:coreProperties>
</file>